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6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  <p:sldId id="263" r:id="rId9"/>
    <p:sldId id="272" r:id="rId10"/>
    <p:sldId id="264" r:id="rId11"/>
    <p:sldId id="265" r:id="rId12"/>
    <p:sldId id="266" r:id="rId13"/>
    <p:sldId id="267" r:id="rId14"/>
    <p:sldId id="268" r:id="rId15"/>
    <p:sldId id="269" r:id="rId16"/>
    <p:sldId id="273" r:id="rId17"/>
    <p:sldId id="271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71370-8365-4F6E-A9A0-6A10ECC9533B}" type="datetimeFigureOut">
              <a:rPr lang="ru-RU" smtClean="0"/>
              <a:pPr/>
              <a:t>13.07.2020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8EC44-8D16-4B89-9CB8-69ED5B59C6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31734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71370-8365-4F6E-A9A0-6A10ECC9533B}" type="datetimeFigureOut">
              <a:rPr lang="ru-RU" smtClean="0"/>
              <a:pPr/>
              <a:t>13.07.2020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8EC44-8D16-4B89-9CB8-69ED5B59C6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76022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71370-8365-4F6E-A9A0-6A10ECC9533B}" type="datetimeFigureOut">
              <a:rPr lang="ru-RU" smtClean="0"/>
              <a:pPr/>
              <a:t>13.07.2020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8EC44-8D16-4B89-9CB8-69ED5B59C6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343591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71370-8365-4F6E-A9A0-6A10ECC9533B}" type="datetimeFigureOut">
              <a:rPr lang="ru-RU" smtClean="0"/>
              <a:pPr/>
              <a:t>13.07.2020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8EC44-8D16-4B89-9CB8-69ED5B59C6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174493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71370-8365-4F6E-A9A0-6A10ECC9533B}" type="datetimeFigureOut">
              <a:rPr lang="ru-RU" smtClean="0"/>
              <a:pPr/>
              <a:t>13.07.2020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8EC44-8D16-4B89-9CB8-69ED5B59C6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176741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71370-8365-4F6E-A9A0-6A10ECC9533B}" type="datetimeFigureOut">
              <a:rPr lang="ru-RU" smtClean="0"/>
              <a:pPr/>
              <a:t>13.07.2020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8EC44-8D16-4B89-9CB8-69ED5B59C6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401058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71370-8365-4F6E-A9A0-6A10ECC9533B}" type="datetimeFigureOut">
              <a:rPr lang="ru-RU" smtClean="0"/>
              <a:pPr/>
              <a:t>13.07.2020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8EC44-8D16-4B89-9CB8-69ED5B59C6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893500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71370-8365-4F6E-A9A0-6A10ECC9533B}" type="datetimeFigureOut">
              <a:rPr lang="ru-RU" smtClean="0"/>
              <a:pPr/>
              <a:t>13.07.2020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8EC44-8D16-4B89-9CB8-69ED5B59C6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467545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71370-8365-4F6E-A9A0-6A10ECC9533B}" type="datetimeFigureOut">
              <a:rPr lang="ru-RU" smtClean="0"/>
              <a:pPr/>
              <a:t>13.07.2020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8EC44-8D16-4B89-9CB8-69ED5B59C6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6714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71370-8365-4F6E-A9A0-6A10ECC9533B}" type="datetimeFigureOut">
              <a:rPr lang="ru-RU" smtClean="0"/>
              <a:pPr/>
              <a:t>13.07.2020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FDB8EC44-8D16-4B89-9CB8-69ED5B59C6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20327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71370-8365-4F6E-A9A0-6A10ECC9533B}" type="datetimeFigureOut">
              <a:rPr lang="ru-RU" smtClean="0"/>
              <a:pPr/>
              <a:t>13.07.2020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8EC44-8D16-4B89-9CB8-69ED5B59C6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44432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71370-8365-4F6E-A9A0-6A10ECC9533B}" type="datetimeFigureOut">
              <a:rPr lang="ru-RU" smtClean="0"/>
              <a:pPr/>
              <a:t>13.07.2020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8EC44-8D16-4B89-9CB8-69ED5B59C6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86173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71370-8365-4F6E-A9A0-6A10ECC9533B}" type="datetimeFigureOut">
              <a:rPr lang="ru-RU" smtClean="0"/>
              <a:pPr/>
              <a:t>13.07.2020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8EC44-8D16-4B89-9CB8-69ED5B59C6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14282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71370-8365-4F6E-A9A0-6A10ECC9533B}" type="datetimeFigureOut">
              <a:rPr lang="ru-RU" smtClean="0"/>
              <a:pPr/>
              <a:t>13.07.2020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8EC44-8D16-4B89-9CB8-69ED5B59C6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9262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71370-8365-4F6E-A9A0-6A10ECC9533B}" type="datetimeFigureOut">
              <a:rPr lang="ru-RU" smtClean="0"/>
              <a:pPr/>
              <a:t>13.07.2020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8EC44-8D16-4B89-9CB8-69ED5B59C6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07912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71370-8365-4F6E-A9A0-6A10ECC9533B}" type="datetimeFigureOut">
              <a:rPr lang="ru-RU" smtClean="0"/>
              <a:pPr/>
              <a:t>13.07.2020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8EC44-8D16-4B89-9CB8-69ED5B59C6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59777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71370-8365-4F6E-A9A0-6A10ECC9533B}" type="datetimeFigureOut">
              <a:rPr lang="ru-RU" smtClean="0"/>
              <a:pPr/>
              <a:t>13.07.2020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8EC44-8D16-4B89-9CB8-69ED5B59C6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90507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1471370-8365-4F6E-A9A0-6A10ECC9533B}" type="datetimeFigureOut">
              <a:rPr lang="ru-RU" smtClean="0"/>
              <a:pPr/>
              <a:t>13.07.2020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DB8EC44-8D16-4B89-9CB8-69ED5B59C6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2748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  <p:sldLayoutId id="2147483868" r:id="rId12"/>
    <p:sldLayoutId id="2147483869" r:id="rId13"/>
    <p:sldLayoutId id="2147483870" r:id="rId14"/>
    <p:sldLayoutId id="2147483871" r:id="rId15"/>
    <p:sldLayoutId id="2147483872" r:id="rId16"/>
    <p:sldLayoutId id="214748387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adilet.zan.kz/rus/docs/V2000020837#z6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2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3584D50-124E-442A-A837-8332900727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51810" y="729217"/>
            <a:ext cx="4752399" cy="332958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3400" dirty="0">
                <a:solidFill>
                  <a:schemeClr val="bg2">
                    <a:lumMod val="50000"/>
                  </a:schemeClr>
                </a:solidFill>
              </a:rPr>
              <a:t>Проведение закупа в соответствии с Приказом Министра образования и науки РК 08.06.2020 </a:t>
            </a:r>
            <a:r>
              <a:rPr lang="ru-RU" sz="3400" dirty="0">
                <a:solidFill>
                  <a:schemeClr val="bg2">
                    <a:lumMod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№ 235</a:t>
            </a:r>
            <a:endParaRPr lang="ru-RU" sz="34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E6961E2F-C336-4E46-BA48-8F7ADF48901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" b="6868"/>
          <a:stretch/>
        </p:blipFill>
        <p:spPr>
          <a:xfrm>
            <a:off x="7203354" y="2481344"/>
            <a:ext cx="2936836" cy="212391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xmlns="" val="39494145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BA945B7-CAAE-4F48-8472-FF8DA3B295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179" y="26837"/>
            <a:ext cx="10515600" cy="676676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Добавление данных по представителям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CE93C5DF-27DD-4693-A4A3-F61856DE2D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0825" y="852256"/>
            <a:ext cx="8527228" cy="329195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10E13547-B28A-4FDF-8995-470196F452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6806" y="3705628"/>
            <a:ext cx="8444369" cy="2976792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sp>
        <p:nvSpPr>
          <p:cNvPr id="6" name="Стрелка: вправо 5">
            <a:extLst>
              <a:ext uri="{FF2B5EF4-FFF2-40B4-BE49-F238E27FC236}">
                <a16:creationId xmlns:a16="http://schemas.microsoft.com/office/drawing/2014/main" xmlns="" id="{28FF7E96-098D-499A-900E-5B2EE1858030}"/>
              </a:ext>
            </a:extLst>
          </p:cNvPr>
          <p:cNvSpPr/>
          <p:nvPr/>
        </p:nvSpPr>
        <p:spPr>
          <a:xfrm rot="10800000">
            <a:off x="6303145" y="1085048"/>
            <a:ext cx="2867487" cy="443884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60AAD0F-B92D-4E26-80BE-A3C504A0C3E3}"/>
              </a:ext>
            </a:extLst>
          </p:cNvPr>
          <p:cNvSpPr txBox="1"/>
          <p:nvPr/>
        </p:nvSpPr>
        <p:spPr>
          <a:xfrm>
            <a:off x="9268288" y="983824"/>
            <a:ext cx="2467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Не менее 60 календарных дней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34F74B9-ADD9-4FA2-A51B-C22A2AF60746}"/>
              </a:ext>
            </a:extLst>
          </p:cNvPr>
          <p:cNvSpPr txBox="1"/>
          <p:nvPr/>
        </p:nvSpPr>
        <p:spPr>
          <a:xfrm>
            <a:off x="8775946" y="2148582"/>
            <a:ext cx="3452676" cy="8803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dirty="0"/>
              <a:t>Представитель Организатора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dirty="0"/>
              <a:t>Представитель Заказчика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FC10B269-BF46-4D39-BD49-B8F30E8A67E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" b="6868"/>
          <a:stretch/>
        </p:blipFill>
        <p:spPr>
          <a:xfrm>
            <a:off x="11451432" y="4762"/>
            <a:ext cx="742950" cy="53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04366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3FE3908-B2E9-4421-94BF-EEB6D8B0D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8441" y="186407"/>
            <a:ext cx="10515600" cy="615950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/>
              <a:t>Добавление конкурсной комиссии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D9B83073-340F-43DC-A512-0D5F5D9896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3376" y="972954"/>
            <a:ext cx="8180310" cy="1806876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483ECA9-DA86-4989-A78F-C0B9EA3E76B7}"/>
              </a:ext>
            </a:extLst>
          </p:cNvPr>
          <p:cNvSpPr txBox="1"/>
          <p:nvPr/>
        </p:nvSpPr>
        <p:spPr>
          <a:xfrm>
            <a:off x="8787599" y="972954"/>
            <a:ext cx="27336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Не менее </a:t>
            </a:r>
            <a:r>
              <a:rPr lang="ru-RU" b="1" dirty="0">
                <a:solidFill>
                  <a:srgbClr val="FF0000"/>
                </a:solidFill>
              </a:rPr>
              <a:t>5</a:t>
            </a:r>
            <a:r>
              <a:rPr lang="ru-RU" dirty="0"/>
              <a:t> человек.</a:t>
            </a:r>
          </a:p>
          <a:p>
            <a:pPr algn="ctr"/>
            <a:r>
              <a:rPr lang="ru-RU" dirty="0"/>
              <a:t>Председатель и члены комиссии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FA102B6-8AFD-4F59-9F67-833EE63210AB}"/>
              </a:ext>
            </a:extLst>
          </p:cNvPr>
          <p:cNvSpPr txBox="1"/>
          <p:nvPr/>
        </p:nvSpPr>
        <p:spPr>
          <a:xfrm>
            <a:off x="8564340" y="2179982"/>
            <a:ext cx="3627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Секретарь = создатель объявления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7586798-6DD7-40BE-BDC6-DB30CAA3E7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35" y="3736975"/>
            <a:ext cx="10117632" cy="1732854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xmlns="" id="{64C6B7A1-9E04-4754-B76A-A71022D061A1}"/>
              </a:ext>
            </a:extLst>
          </p:cNvPr>
          <p:cNvSpPr txBox="1">
            <a:spLocks/>
          </p:cNvSpPr>
          <p:nvPr/>
        </p:nvSpPr>
        <p:spPr>
          <a:xfrm>
            <a:off x="714375" y="3121025"/>
            <a:ext cx="10515600" cy="615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3600" b="1" dirty="0"/>
              <a:t>Добавление наблюдателей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E04E5FC-5520-472C-8662-2C798DFE8551}"/>
              </a:ext>
            </a:extLst>
          </p:cNvPr>
          <p:cNvSpPr txBox="1"/>
          <p:nvPr/>
        </p:nvSpPr>
        <p:spPr>
          <a:xfrm>
            <a:off x="10182040" y="4791312"/>
            <a:ext cx="19631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/>
              <a:t>Не менее </a:t>
            </a:r>
          </a:p>
          <a:p>
            <a:r>
              <a:rPr lang="ru-RU" sz="2400" b="1" dirty="0"/>
              <a:t>двух</a:t>
            </a:r>
            <a:r>
              <a:rPr lang="ru-RU" sz="2400" dirty="0"/>
              <a:t> человек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AFCB4E62-6903-49AE-BF4D-D962B78959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4250" y="4791312"/>
            <a:ext cx="4419075" cy="1994095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AB0426FD-26DD-4B49-8EA7-9EE28ABB96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" b="6868"/>
          <a:stretch/>
        </p:blipFill>
        <p:spPr>
          <a:xfrm>
            <a:off x="11451432" y="4762"/>
            <a:ext cx="742950" cy="53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04709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695ECB6-41DD-4C93-8081-059AF8CA4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701675"/>
          </a:xfrm>
        </p:spPr>
        <p:txBody>
          <a:bodyPr>
            <a:normAutofit/>
          </a:bodyPr>
          <a:lstStyle/>
          <a:p>
            <a:r>
              <a:rPr lang="ru-RU" sz="3600" b="1" dirty="0"/>
              <a:t>Подготовка конкурсной документации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BECD9976-CA32-40E0-B43C-80D3D6F2AA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90833" y="3429000"/>
            <a:ext cx="9616764" cy="31242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81464A4-F83C-4E48-B54C-E7025B282751}"/>
              </a:ext>
            </a:extLst>
          </p:cNvPr>
          <p:cNvSpPr txBox="1"/>
          <p:nvPr/>
        </p:nvSpPr>
        <p:spPr>
          <a:xfrm>
            <a:off x="584403" y="955853"/>
            <a:ext cx="11484266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>
              <a:buFont typeface="Wingdings" panose="05000000000000000000" pitchFamily="2" charset="2"/>
              <a:buChar char="Ø"/>
            </a:pPr>
            <a:r>
              <a:rPr lang="ru-RU" sz="2000" u="sng" dirty="0"/>
              <a:t>Конкурсная документация </a:t>
            </a:r>
            <a:r>
              <a:rPr lang="ru-RU" sz="2000" dirty="0"/>
              <a:t>– формируется Системой автоматически </a:t>
            </a:r>
          </a:p>
          <a:p>
            <a:pPr algn="r"/>
            <a:r>
              <a:rPr lang="ru-RU" sz="2000" dirty="0"/>
              <a:t>на основании введенных данных на предыдущих шагах.</a:t>
            </a:r>
          </a:p>
          <a:p>
            <a:pPr marL="285750" indent="-285750" algn="r">
              <a:buFont typeface="Wingdings" panose="05000000000000000000" pitchFamily="2" charset="2"/>
              <a:buChar char="Ø"/>
            </a:pPr>
            <a:r>
              <a:rPr lang="ru-RU" sz="2000" u="sng" dirty="0"/>
              <a:t>Проект договора </a:t>
            </a:r>
            <a:r>
              <a:rPr lang="ru-RU" sz="2000" dirty="0"/>
              <a:t>– Типовой шаблон. Заполнить – Сформировать.</a:t>
            </a:r>
          </a:p>
          <a:p>
            <a:pPr marL="285750" indent="-285750" algn="r">
              <a:buFont typeface="Wingdings" panose="05000000000000000000" pitchFamily="2" charset="2"/>
              <a:buChar char="Ø"/>
            </a:pPr>
            <a:r>
              <a:rPr lang="ru-RU" sz="2000" u="sng" dirty="0"/>
              <a:t>Перечень категорий получателей услуги/товара (Приложение 1)</a:t>
            </a:r>
            <a:r>
              <a:rPr lang="ru-RU" sz="2000" dirty="0"/>
              <a:t> – формируется Системой автоматически </a:t>
            </a:r>
          </a:p>
          <a:p>
            <a:pPr algn="r"/>
            <a:r>
              <a:rPr lang="ru-RU" sz="2000" dirty="0"/>
              <a:t>на основании данных заполненных на шаге добавления данных по лотам.</a:t>
            </a:r>
          </a:p>
          <a:p>
            <a:pPr marL="285750" indent="-285750" algn="r">
              <a:buFont typeface="Wingdings" panose="05000000000000000000" pitchFamily="2" charset="2"/>
              <a:buChar char="Ø"/>
            </a:pPr>
            <a:r>
              <a:rPr lang="ru-RU" sz="2000" u="sng" dirty="0"/>
              <a:t>Техническое задание (Приложение 3)</a:t>
            </a:r>
            <a:r>
              <a:rPr lang="ru-RU" sz="2000" dirty="0"/>
              <a:t>. Заполнить – Сформировать.</a:t>
            </a:r>
          </a:p>
          <a:p>
            <a:pPr algn="r"/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9B800956-E5AB-44EA-ADE3-A5397F35242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" b="6868"/>
          <a:stretch/>
        </p:blipFill>
        <p:spPr>
          <a:xfrm>
            <a:off x="11451432" y="4762"/>
            <a:ext cx="742950" cy="53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24396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D354F30-9579-45D2-AF62-E42F3E24F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2198" y="979035"/>
            <a:ext cx="6146947" cy="469884"/>
          </a:xfrm>
        </p:spPr>
        <p:txBody>
          <a:bodyPr>
            <a:noAutofit/>
          </a:bodyPr>
          <a:lstStyle/>
          <a:p>
            <a:r>
              <a:rPr lang="ru-RU" sz="2800" dirty="0"/>
              <a:t>Конкурсная документация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5CB69EF9-C131-43D1-A8AA-BE2C6D4EAB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24383" y="1517434"/>
            <a:ext cx="8704762" cy="1933333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255C0DEE-3DA1-460D-82BF-8333F92E0A07}"/>
              </a:ext>
            </a:extLst>
          </p:cNvPr>
          <p:cNvSpPr txBox="1">
            <a:spLocks/>
          </p:cNvSpPr>
          <p:nvPr/>
        </p:nvSpPr>
        <p:spPr>
          <a:xfrm>
            <a:off x="1319933" y="3866450"/>
            <a:ext cx="11683394" cy="711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/>
              <a:t>Перечень категорий получателей услуги/товара (Приложение 1)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1DD9490A-AB02-4D37-942D-1185514DEA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221" y="4673826"/>
            <a:ext cx="8609524" cy="181904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A9AAB389-4D8F-496C-BAFF-FD432763D87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" b="6868"/>
          <a:stretch/>
        </p:blipFill>
        <p:spPr>
          <a:xfrm>
            <a:off x="11451432" y="4762"/>
            <a:ext cx="742950" cy="538163"/>
          </a:xfrm>
          <a:prstGeom prst="rect">
            <a:avLst/>
          </a:prstGeom>
        </p:spPr>
      </p:pic>
      <p:sp>
        <p:nvSpPr>
          <p:cNvPr id="10" name="Заголовок 1">
            <a:extLst>
              <a:ext uri="{FF2B5EF4-FFF2-40B4-BE49-F238E27FC236}">
                <a16:creationId xmlns:a16="http://schemas.microsoft.com/office/drawing/2014/main" xmlns="" id="{E9B4B3A4-EBE1-4D97-BE0D-B21051F54D83}"/>
              </a:ext>
            </a:extLst>
          </p:cNvPr>
          <p:cNvSpPr txBox="1">
            <a:spLocks/>
          </p:cNvSpPr>
          <p:nvPr/>
        </p:nvSpPr>
        <p:spPr>
          <a:xfrm>
            <a:off x="1578441" y="186407"/>
            <a:ext cx="9671196" cy="61595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ru-RU" b="1" dirty="0"/>
              <a:t>Документация.</a:t>
            </a:r>
          </a:p>
        </p:txBody>
      </p:sp>
    </p:spTree>
    <p:extLst>
      <p:ext uri="{BB962C8B-B14F-4D97-AF65-F5344CB8AC3E}">
        <p14:creationId xmlns:p14="http://schemas.microsoft.com/office/powerpoint/2010/main" xmlns="" val="3090056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99C51353-4CDA-41B8-A2EE-167BE4BD6C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9293" y="634438"/>
            <a:ext cx="6851491" cy="2171326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1CFB81B4-76C4-4F93-A6CA-27DE9A54F1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1633" y="745327"/>
            <a:ext cx="5379112" cy="1693424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3E1F5F25-4096-4ED2-B823-955D10A344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0836" y="2210874"/>
            <a:ext cx="3903116" cy="1521857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90221783-A8FA-4219-973F-CDEC81D9E8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3632" y="3970935"/>
            <a:ext cx="11504735" cy="1521857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7251CEB9-D7B9-4CE6-A153-E981469B75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033" y="5638067"/>
            <a:ext cx="11224334" cy="773462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07CA0EF-76FD-40BE-AFDA-0BA93A7ED0BB}"/>
              </a:ext>
            </a:extLst>
          </p:cNvPr>
          <p:cNvSpPr txBox="1"/>
          <p:nvPr/>
        </p:nvSpPr>
        <p:spPr>
          <a:xfrm>
            <a:off x="1868163" y="2805764"/>
            <a:ext cx="404296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b="1" dirty="0"/>
              <a:t>Заполнить данные на Форме ввода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b="1" dirty="0"/>
              <a:t>Утвердить проект договора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b="1" dirty="0"/>
              <a:t>Проверить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b="1" dirty="0"/>
              <a:t>Подписать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25AA3A7D-CD9C-4294-92D8-7E1A1AA1AC40}"/>
              </a:ext>
            </a:extLst>
          </p:cNvPr>
          <p:cNvSpPr txBox="1"/>
          <p:nvPr/>
        </p:nvSpPr>
        <p:spPr>
          <a:xfrm>
            <a:off x="6701633" y="5492792"/>
            <a:ext cx="35704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Можно отозвать проект договора</a:t>
            </a:r>
          </a:p>
        </p:txBody>
      </p:sp>
      <p:cxnSp>
        <p:nvCxnSpPr>
          <p:cNvPr id="13" name="Соединитель: уступ 12">
            <a:extLst>
              <a:ext uri="{FF2B5EF4-FFF2-40B4-BE49-F238E27FC236}">
                <a16:creationId xmlns:a16="http://schemas.microsoft.com/office/drawing/2014/main" xmlns="" id="{1E9651E6-FFD1-47A9-A5D5-7C592425DF93}"/>
              </a:ext>
            </a:extLst>
          </p:cNvPr>
          <p:cNvCxnSpPr>
            <a:stCxn id="10" idx="2"/>
          </p:cNvCxnSpPr>
          <p:nvPr/>
        </p:nvCxnSpPr>
        <p:spPr>
          <a:xfrm rot="16200000" flipH="1">
            <a:off x="9262342" y="5086616"/>
            <a:ext cx="234184" cy="1785200"/>
          </a:xfrm>
          <a:prstGeom prst="bentConnector2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xmlns="" id="{9E9AD05A-6F9F-44E6-BFD2-CFFD07DFE670}"/>
              </a:ext>
            </a:extLst>
          </p:cNvPr>
          <p:cNvSpPr txBox="1">
            <a:spLocks/>
          </p:cNvSpPr>
          <p:nvPr/>
        </p:nvSpPr>
        <p:spPr>
          <a:xfrm>
            <a:off x="1565145" y="73067"/>
            <a:ext cx="10515600" cy="61595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ru-RU" b="1" dirty="0"/>
              <a:t>Документация. Проект договора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24E3C152-E6BC-4763-9784-FB5B31819D3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" b="6868"/>
          <a:stretch/>
        </p:blipFill>
        <p:spPr>
          <a:xfrm>
            <a:off x="11451432" y="4762"/>
            <a:ext cx="742950" cy="53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4282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F0031D1-D9F6-4CA2-AF6D-D6740B9C3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231" y="-29215"/>
            <a:ext cx="9885726" cy="726828"/>
          </a:xfrm>
        </p:spPr>
        <p:txBody>
          <a:bodyPr>
            <a:normAutofit/>
          </a:bodyPr>
          <a:lstStyle/>
          <a:p>
            <a:r>
              <a:rPr lang="ru-RU" sz="2400" b="1" dirty="0"/>
              <a:t>Документация. Техническое задание (Приложение 3). Услуга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CC49FF2-7842-4ABE-A83A-91770703AD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20" y="563374"/>
            <a:ext cx="9028649" cy="4338821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A5187FB4-3D2A-4233-AC66-BA37EEFE24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303552" y="750716"/>
            <a:ext cx="7442446" cy="1294338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pic>
        <p:nvPicPr>
          <p:cNvPr id="6" name="Объект 3">
            <a:extLst>
              <a:ext uri="{FF2B5EF4-FFF2-40B4-BE49-F238E27FC236}">
                <a16:creationId xmlns:a16="http://schemas.microsoft.com/office/drawing/2014/main" xmlns="" id="{629B7403-E4C1-444D-AA61-088E1F05AE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6235" y="3955358"/>
            <a:ext cx="5191264" cy="893734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194EED9F-2043-4B80-8CF6-A14E441D62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4442" y="4955298"/>
            <a:ext cx="6641949" cy="1812728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09410D6-4835-4A45-A6AF-6F2F6D069C1C}"/>
              </a:ext>
            </a:extLst>
          </p:cNvPr>
          <p:cNvSpPr txBox="1"/>
          <p:nvPr/>
        </p:nvSpPr>
        <p:spPr>
          <a:xfrm>
            <a:off x="7824897" y="6329108"/>
            <a:ext cx="4092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Можно удалить сформированный файл</a:t>
            </a:r>
          </a:p>
        </p:txBody>
      </p:sp>
      <p:cxnSp>
        <p:nvCxnSpPr>
          <p:cNvPr id="9" name="Соединитель: уступ 8">
            <a:extLst>
              <a:ext uri="{FF2B5EF4-FFF2-40B4-BE49-F238E27FC236}">
                <a16:creationId xmlns:a16="http://schemas.microsoft.com/office/drawing/2014/main" xmlns="" id="{1D7D28FB-2354-4E64-9EC6-82D3C29141A7}"/>
              </a:ext>
            </a:extLst>
          </p:cNvPr>
          <p:cNvCxnSpPr>
            <a:cxnSpLocks/>
            <a:stCxn id="8" idx="1"/>
          </p:cNvCxnSpPr>
          <p:nvPr/>
        </p:nvCxnSpPr>
        <p:spPr>
          <a:xfrm rot="10800000">
            <a:off x="6178897" y="5635542"/>
            <a:ext cx="1646000" cy="878232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9AECC46-9B0D-4EFC-B8F6-AD651121A948}"/>
              </a:ext>
            </a:extLst>
          </p:cNvPr>
          <p:cNvSpPr txBox="1"/>
          <p:nvPr/>
        </p:nvSpPr>
        <p:spPr>
          <a:xfrm>
            <a:off x="1555446" y="4980184"/>
            <a:ext cx="38589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bg1"/>
                </a:solidFill>
              </a:rPr>
              <a:t>Прикрепить Перспективное меню – Сохранить файлы.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bg1"/>
                </a:solidFill>
              </a:rPr>
              <a:t>Сохранить введенные сведения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bg1"/>
                </a:solidFill>
              </a:rPr>
              <a:t>Сформировать техническое задание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bg1"/>
                </a:solidFill>
              </a:rPr>
              <a:t>Подписать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87271E50-9424-41F7-8BBA-567ED8C1BA5A}"/>
              </a:ext>
            </a:extLst>
          </p:cNvPr>
          <p:cNvSpPr/>
          <p:nvPr/>
        </p:nvSpPr>
        <p:spPr>
          <a:xfrm>
            <a:off x="9212366" y="2170804"/>
            <a:ext cx="288001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Заполнить поля (по шаблону из Правил):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dirty="0"/>
              <a:t>Общие сведения на русском языке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dirty="0"/>
              <a:t>Общие сведения на государственном языке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2AF3CCAF-4C78-4DA3-B88E-E3C26C25A38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" b="6868"/>
          <a:stretch/>
        </p:blipFill>
        <p:spPr>
          <a:xfrm>
            <a:off x="11451432" y="4762"/>
            <a:ext cx="742950" cy="53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91943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7641BA0-DA83-493C-9C09-E94361A6AC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996" y="151111"/>
            <a:ext cx="10916252" cy="665527"/>
          </a:xfrm>
        </p:spPr>
        <p:txBody>
          <a:bodyPr>
            <a:normAutofit/>
          </a:bodyPr>
          <a:lstStyle/>
          <a:p>
            <a:r>
              <a:rPr lang="ru-RU" sz="2400" b="1" dirty="0"/>
              <a:t>Документация. Техническое задание (Приложение 3). Товар.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D29960AF-6C05-464F-897A-BF18FAD0A5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6537" y="816638"/>
            <a:ext cx="4166585" cy="3984771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D5A3293-BD34-470A-9F43-30EB73472A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9712" y="2005924"/>
            <a:ext cx="4685587" cy="2946492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2292685F-F86E-42AC-A1D8-E8F9493E79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9766" y="4915949"/>
            <a:ext cx="3380952" cy="619048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CD708DF-2CDE-4B27-B93A-23F882D3862E}"/>
              </a:ext>
            </a:extLst>
          </p:cNvPr>
          <p:cNvSpPr txBox="1"/>
          <p:nvPr/>
        </p:nvSpPr>
        <p:spPr>
          <a:xfrm>
            <a:off x="7415867" y="823989"/>
            <a:ext cx="4513278" cy="12247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>
              <a:buFont typeface="+mj-lt"/>
              <a:buAutoNum type="arabicPeriod"/>
            </a:pPr>
            <a:r>
              <a:rPr lang="ru-RU" dirty="0"/>
              <a:t>Заполнить описание на двух языках</a:t>
            </a:r>
          </a:p>
          <a:p>
            <a:pPr marL="342900" indent="-342900" algn="r">
              <a:buFont typeface="+mj-lt"/>
              <a:buAutoNum type="arabicPeriod"/>
            </a:pPr>
            <a:r>
              <a:rPr lang="ru-RU" dirty="0"/>
              <a:t>Сохранить данные</a:t>
            </a:r>
          </a:p>
          <a:p>
            <a:pPr marL="342900" indent="-342900" algn="r">
              <a:buFont typeface="+mj-lt"/>
              <a:buAutoNum type="arabicPeriod"/>
            </a:pPr>
            <a:r>
              <a:rPr lang="ru-RU" dirty="0"/>
              <a:t>Сформировать техническое задание</a:t>
            </a:r>
          </a:p>
          <a:p>
            <a:pPr marL="342900" indent="-342900" algn="r">
              <a:buFont typeface="+mj-lt"/>
              <a:buAutoNum type="arabicPeriod"/>
            </a:pPr>
            <a:r>
              <a:rPr lang="ru-RU" dirty="0"/>
              <a:t>Подписать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2CE3C3CB-718E-4208-8274-1C669063E7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25904" y="5441738"/>
            <a:ext cx="4037292" cy="1241875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54C9C17C-106B-4605-882F-F4E7610D864B}"/>
              </a:ext>
            </a:extLst>
          </p:cNvPr>
          <p:cNvSpPr/>
          <p:nvPr/>
        </p:nvSpPr>
        <p:spPr>
          <a:xfrm>
            <a:off x="6423859" y="5949685"/>
            <a:ext cx="60869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Можно удалить сформированный и подписанный файл</a:t>
            </a:r>
          </a:p>
        </p:txBody>
      </p:sp>
      <p:sp>
        <p:nvSpPr>
          <p:cNvPr id="12" name="Стрелка: вправо 11">
            <a:extLst>
              <a:ext uri="{FF2B5EF4-FFF2-40B4-BE49-F238E27FC236}">
                <a16:creationId xmlns:a16="http://schemas.microsoft.com/office/drawing/2014/main" xmlns="" id="{8FE0E8C8-31E7-41E6-AB1C-E5A2FB6015B4}"/>
              </a:ext>
            </a:extLst>
          </p:cNvPr>
          <p:cNvSpPr/>
          <p:nvPr/>
        </p:nvSpPr>
        <p:spPr>
          <a:xfrm rot="10566444">
            <a:off x="3291428" y="6335463"/>
            <a:ext cx="3229761" cy="1667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F16B15E1-F9B6-4DC5-87B0-EDFA06129F5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" b="6868"/>
          <a:stretch/>
        </p:blipFill>
        <p:spPr>
          <a:xfrm>
            <a:off x="11451432" y="4762"/>
            <a:ext cx="742950" cy="53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75404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5C36923-CA92-40CB-BF26-E06014F81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8524" y="138753"/>
            <a:ext cx="8347047" cy="561398"/>
          </a:xfrm>
        </p:spPr>
        <p:txBody>
          <a:bodyPr>
            <a:noAutofit/>
          </a:bodyPr>
          <a:lstStyle/>
          <a:p>
            <a:pPr algn="l"/>
            <a:r>
              <a:rPr lang="ru-RU" sz="3600" b="1" dirty="0"/>
              <a:t>Публикация объявления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296E4995-590D-4AEF-90EA-C67F77F6F2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2442" y="751730"/>
            <a:ext cx="9075501" cy="4351338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51D2046-369A-4D33-8051-EB19FD443961}"/>
              </a:ext>
            </a:extLst>
          </p:cNvPr>
          <p:cNvSpPr txBox="1"/>
          <p:nvPr/>
        </p:nvSpPr>
        <p:spPr>
          <a:xfrm>
            <a:off x="9499107" y="834502"/>
            <a:ext cx="253901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Из календаря выбрать даты:</a:t>
            </a:r>
          </a:p>
          <a:p>
            <a:r>
              <a:rPr lang="ru-RU" b="1" dirty="0"/>
              <a:t>Срок начала приема заявок</a:t>
            </a:r>
          </a:p>
          <a:p>
            <a:r>
              <a:rPr lang="ru-RU" b="1" dirty="0"/>
              <a:t>Срок окончания приема заявок</a:t>
            </a:r>
          </a:p>
          <a:p>
            <a:endParaRPr lang="ru-RU" b="1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C2CD4FA0-7A34-4E7B-AEB5-6894BA811583}"/>
              </a:ext>
            </a:extLst>
          </p:cNvPr>
          <p:cNvSpPr/>
          <p:nvPr/>
        </p:nvSpPr>
        <p:spPr>
          <a:xfrm>
            <a:off x="1337084" y="5103068"/>
            <a:ext cx="74792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Для закупки с типом </a:t>
            </a:r>
            <a:r>
              <a:rPr lang="ru-RU" b="1" dirty="0"/>
              <a:t>«Первая» </a:t>
            </a:r>
            <a:r>
              <a:rPr lang="ru-RU" dirty="0"/>
              <a:t>– не менее </a:t>
            </a:r>
            <a:r>
              <a:rPr lang="ru-RU" sz="2400" dirty="0">
                <a:solidFill>
                  <a:srgbClr val="FF0000"/>
                </a:solidFill>
              </a:rPr>
              <a:t>15</a:t>
            </a:r>
            <a:r>
              <a:rPr lang="ru-RU" dirty="0"/>
              <a:t> календарных дней</a:t>
            </a:r>
          </a:p>
          <a:p>
            <a:r>
              <a:rPr lang="ru-RU" dirty="0"/>
              <a:t>Для закупки с типом </a:t>
            </a:r>
            <a:r>
              <a:rPr lang="ru-RU" b="1" dirty="0"/>
              <a:t>«Повторная» </a:t>
            </a:r>
            <a:r>
              <a:rPr lang="ru-RU" dirty="0"/>
              <a:t>– не менее </a:t>
            </a:r>
            <a:r>
              <a:rPr lang="ru-RU" sz="2400" dirty="0">
                <a:solidFill>
                  <a:srgbClr val="FF0000"/>
                </a:solidFill>
              </a:rPr>
              <a:t>10</a:t>
            </a:r>
            <a:r>
              <a:rPr lang="ru-RU" dirty="0"/>
              <a:t> календарных дней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8687238-103A-49DF-83EA-80BD2103A658}"/>
              </a:ext>
            </a:extLst>
          </p:cNvPr>
          <p:cNvSpPr txBox="1"/>
          <p:nvPr/>
        </p:nvSpPr>
        <p:spPr>
          <a:xfrm>
            <a:off x="9485034" y="3026329"/>
            <a:ext cx="253901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Проверить данные в разделах: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/>
              <a:t>Общие сведения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/>
              <a:t>Лоты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/>
              <a:t>Документация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9A5C0447-95FE-4395-95BC-3461D96D8E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3109" y="5713556"/>
            <a:ext cx="3876418" cy="1051777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0E07267E-E84E-4003-B89B-BCB7E158E1C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" b="6868"/>
          <a:stretch/>
        </p:blipFill>
        <p:spPr>
          <a:xfrm>
            <a:off x="11451432" y="4762"/>
            <a:ext cx="742950" cy="53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67273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59A1893-2D0F-470B-87BF-8BB45A598F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2" y="685801"/>
            <a:ext cx="2812386" cy="1752600"/>
          </a:xfrm>
        </p:spPr>
        <p:txBody>
          <a:bodyPr>
            <a:normAutofit/>
          </a:bodyPr>
          <a:lstStyle/>
          <a:p>
            <a:r>
              <a:rPr lang="ru-RU" sz="3000" b="1" dirty="0"/>
              <a:t>Роль «Питание обучающихся»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AFE23323-64F9-42A2-A8CA-77F60FC4DD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2459" y="4612661"/>
            <a:ext cx="6981265" cy="1012283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B81D4FE-4430-471B-A2D2-3EBB977D25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0588" y="604606"/>
            <a:ext cx="7627447" cy="347048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4269F5C-545A-48D7-BF81-7C1E784CA40D}"/>
              </a:ext>
            </a:extLst>
          </p:cNvPr>
          <p:cNvSpPr txBox="1"/>
          <p:nvPr/>
        </p:nvSpPr>
        <p:spPr>
          <a:xfrm>
            <a:off x="8470554" y="4136773"/>
            <a:ext cx="3349534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3200" b="1" dirty="0"/>
              <a:t>Пользователь с ролью </a:t>
            </a:r>
          </a:p>
          <a:p>
            <a:pPr algn="ctr">
              <a:spcAft>
                <a:spcPts val="600"/>
              </a:spcAft>
            </a:pPr>
            <a:r>
              <a:rPr lang="ru-RU" sz="3200" b="1" dirty="0">
                <a:solidFill>
                  <a:srgbClr val="FF0000"/>
                </a:solidFill>
              </a:rPr>
              <a:t>«Администратор организации»</a:t>
            </a:r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ADC80A6F-4ED3-499E-87C2-E46248FE99D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" b="6868"/>
          <a:stretch/>
        </p:blipFill>
        <p:spPr>
          <a:xfrm>
            <a:off x="11451432" y="4762"/>
            <a:ext cx="742950" cy="53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69548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6F5DF38-B8E7-4F96-83D2-A66E3FA53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9204" y="129014"/>
            <a:ext cx="2812386" cy="1117833"/>
          </a:xfrm>
        </p:spPr>
        <p:txBody>
          <a:bodyPr>
            <a:normAutofit/>
          </a:bodyPr>
          <a:lstStyle/>
          <a:p>
            <a:r>
              <a:rPr lang="ru-RU" sz="3000" b="1" dirty="0"/>
              <a:t>Заказчик. Планирование.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E981A104-D43E-49EA-B01B-70C8BF3A3E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5796" y="537708"/>
            <a:ext cx="5035636" cy="4469127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4FEDA58D-C2BF-45D5-AE6F-8D0D0D8EEE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1292" y="3394219"/>
            <a:ext cx="4780804" cy="1995984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33347429-3990-46AF-A9FC-4F1EB2741A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6813" y="1383468"/>
            <a:ext cx="4639187" cy="110180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7326B9B-C5DF-46DA-A772-E0BE4476E462}"/>
              </a:ext>
            </a:extLst>
          </p:cNvPr>
          <p:cNvSpPr txBox="1"/>
          <p:nvPr/>
        </p:nvSpPr>
        <p:spPr>
          <a:xfrm>
            <a:off x="6583433" y="5269471"/>
            <a:ext cx="4867999" cy="9079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2400" dirty="0"/>
              <a:t>Роль</a:t>
            </a:r>
            <a:r>
              <a:rPr lang="ru-RU" sz="2400" b="1" dirty="0"/>
              <a:t> «Питание обучающихся»</a:t>
            </a:r>
          </a:p>
          <a:p>
            <a:pPr algn="ctr">
              <a:spcAft>
                <a:spcPts val="600"/>
              </a:spcAft>
            </a:pPr>
            <a:r>
              <a:rPr lang="ru-RU" sz="2400" dirty="0"/>
              <a:t>Признак</a:t>
            </a:r>
            <a:r>
              <a:rPr lang="ru-RU" sz="2400" b="1" dirty="0"/>
              <a:t> «Питание обучающихся»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5EFBAC4C-5374-4540-A682-2C40DC9CE26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" b="6868"/>
          <a:stretch/>
        </p:blipFill>
        <p:spPr>
          <a:xfrm>
            <a:off x="11451432" y="4762"/>
            <a:ext cx="742950" cy="53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65628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3808B28-F553-4A2E-A1E7-E245122E63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073" y="685800"/>
            <a:ext cx="3160625" cy="518133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600" b="1" dirty="0" err="1"/>
              <a:t>Создание</a:t>
            </a:r>
            <a:r>
              <a:rPr lang="en-US" sz="3600" b="1" dirty="0"/>
              <a:t> </a:t>
            </a:r>
            <a:r>
              <a:rPr lang="en-US" sz="3600" b="1" dirty="0" err="1"/>
              <a:t>заявки</a:t>
            </a:r>
            <a:r>
              <a:rPr lang="en-US" sz="3600" b="1" dirty="0"/>
              <a:t> </a:t>
            </a:r>
            <a:r>
              <a:rPr lang="en-US" sz="3600" b="1" dirty="0" err="1"/>
              <a:t>организатору</a:t>
            </a:r>
            <a:endParaRPr lang="en-US" sz="3600" b="1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C83B192-317A-4031-95D3-52FE48E104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6695" y="2688821"/>
            <a:ext cx="4290898" cy="1480358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7AF87102-8435-43EA-A1A1-6E7FA169A9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9318" y="460857"/>
            <a:ext cx="6931971" cy="1871631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DF0ADD0B-1306-4EFC-946B-B3A6FAB664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6690" y="4881845"/>
            <a:ext cx="8427311" cy="1453712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37A6301B-D6AB-4B0D-A9DC-C049AC5EAC1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" b="6868"/>
          <a:stretch/>
        </p:blipFill>
        <p:spPr>
          <a:xfrm>
            <a:off x="11451432" y="4762"/>
            <a:ext cx="742950" cy="53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70254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043AD09-A7F6-4693-8DDB-45DA73C2A039}"/>
              </a:ext>
            </a:extLst>
          </p:cNvPr>
          <p:cNvSpPr txBox="1"/>
          <p:nvPr/>
        </p:nvSpPr>
        <p:spPr>
          <a:xfrm>
            <a:off x="308558" y="0"/>
            <a:ext cx="10018713" cy="11853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en-US" sz="4000" b="1" dirty="0" err="1">
                <a:ln w="3175" cmpd="sng">
                  <a:noFill/>
                </a:ln>
                <a:latin typeface="+mj-lt"/>
                <a:ea typeface="+mj-ea"/>
                <a:cs typeface="+mj-cs"/>
              </a:rPr>
              <a:t>Создание</a:t>
            </a:r>
            <a:r>
              <a:rPr lang="en-US" sz="4000" b="1" dirty="0">
                <a:ln w="3175" cmpd="sng">
                  <a:noFill/>
                </a:ln>
                <a:latin typeface="+mj-lt"/>
                <a:ea typeface="+mj-ea"/>
                <a:cs typeface="+mj-cs"/>
              </a:rPr>
              <a:t> </a:t>
            </a:r>
            <a:r>
              <a:rPr lang="en-US" sz="4000" b="1" dirty="0" err="1">
                <a:ln w="3175" cmpd="sng">
                  <a:noFill/>
                </a:ln>
                <a:latin typeface="+mj-lt"/>
                <a:ea typeface="+mj-ea"/>
                <a:cs typeface="+mj-cs"/>
              </a:rPr>
              <a:t>пункта</a:t>
            </a:r>
            <a:r>
              <a:rPr lang="en-US" sz="4000" b="1" dirty="0">
                <a:ln w="3175" cmpd="sng">
                  <a:noFill/>
                </a:ln>
                <a:latin typeface="+mj-lt"/>
                <a:ea typeface="+mj-ea"/>
                <a:cs typeface="+mj-cs"/>
              </a:rPr>
              <a:t> </a:t>
            </a:r>
            <a:r>
              <a:rPr lang="en-US" sz="4000" b="1" dirty="0" err="1">
                <a:ln w="3175" cmpd="sng">
                  <a:noFill/>
                </a:ln>
                <a:latin typeface="+mj-lt"/>
                <a:ea typeface="+mj-ea"/>
                <a:cs typeface="+mj-cs"/>
              </a:rPr>
              <a:t>плана</a:t>
            </a:r>
            <a:endParaRPr lang="en-US" sz="4000" b="1" dirty="0">
              <a:ln w="3175" cmpd="sng">
                <a:noFill/>
              </a:ln>
              <a:latin typeface="+mj-lt"/>
              <a:ea typeface="+mj-ea"/>
              <a:cs typeface="+mj-cs"/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757AF70C-5C42-46BB-B86B-3C2D9866CB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84311" y="1741898"/>
            <a:ext cx="6149230" cy="1952380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77864C18-FADF-4C32-A675-8B70A84D82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5200" y="4234605"/>
            <a:ext cx="9389570" cy="2323918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69A947D-669D-40B6-B8CC-E9A97BC1F9D7}"/>
              </a:ext>
            </a:extLst>
          </p:cNvPr>
          <p:cNvSpPr txBox="1"/>
          <p:nvPr/>
        </p:nvSpPr>
        <p:spPr>
          <a:xfrm>
            <a:off x="8170877" y="1109529"/>
            <a:ext cx="2986481" cy="25847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r>
              <a:rPr lang="en-US" sz="1400" dirty="0" err="1"/>
              <a:t>Для</a:t>
            </a:r>
            <a:r>
              <a:rPr lang="en-US" sz="1400" dirty="0"/>
              <a:t> </a:t>
            </a:r>
            <a:r>
              <a:rPr lang="en-US" sz="1400" dirty="0" err="1"/>
              <a:t>способа</a:t>
            </a:r>
            <a:r>
              <a:rPr lang="en-US" sz="1400" dirty="0"/>
              <a:t> </a:t>
            </a:r>
            <a:r>
              <a:rPr lang="en-US" sz="1400" b="1" dirty="0"/>
              <a:t>«</a:t>
            </a:r>
            <a:r>
              <a:rPr lang="en-US" sz="1400" b="1" u="sng" dirty="0" err="1"/>
              <a:t>Конкурс</a:t>
            </a:r>
            <a:r>
              <a:rPr lang="en-US" sz="1400" b="1" u="sng" dirty="0"/>
              <a:t> </a:t>
            </a:r>
            <a:r>
              <a:rPr lang="en-US" sz="1400" b="1" u="sng" dirty="0" err="1"/>
              <a:t>по</a:t>
            </a:r>
            <a:r>
              <a:rPr lang="en-US" sz="1400" b="1" u="sng" dirty="0"/>
              <a:t> </a:t>
            </a:r>
            <a:r>
              <a:rPr lang="en-US" sz="1400" b="1" u="sng" dirty="0" err="1"/>
              <a:t>приобретению</a:t>
            </a:r>
            <a:r>
              <a:rPr lang="en-US" sz="1400" b="1" u="sng" dirty="0"/>
              <a:t> </a:t>
            </a:r>
            <a:r>
              <a:rPr lang="en-US" sz="1400" b="1" u="sng" dirty="0" err="1"/>
              <a:t>услуг</a:t>
            </a:r>
            <a:r>
              <a:rPr lang="en-US" sz="1400" b="1" u="sng" dirty="0"/>
              <a:t> </a:t>
            </a:r>
            <a:r>
              <a:rPr lang="en-US" sz="1400" b="1" u="sng" dirty="0" err="1"/>
              <a:t>по</a:t>
            </a:r>
            <a:r>
              <a:rPr lang="en-US" sz="1400" b="1" u="sng" dirty="0"/>
              <a:t> </a:t>
            </a:r>
            <a:r>
              <a:rPr lang="en-US" sz="1400" b="1" u="sng" dirty="0" err="1"/>
              <a:t>организации</a:t>
            </a:r>
            <a:r>
              <a:rPr lang="ru-RU" sz="1400" b="1" u="sng" dirty="0"/>
              <a:t> </a:t>
            </a:r>
            <a:r>
              <a:rPr lang="en-US" sz="1400" b="1" u="sng" dirty="0" err="1"/>
              <a:t>питания</a:t>
            </a:r>
            <a:r>
              <a:rPr lang="ru-RU" sz="1400" b="1" u="sng" dirty="0"/>
              <a:t> </a:t>
            </a:r>
            <a:r>
              <a:rPr lang="en-US" sz="1400" b="1" u="sng" dirty="0" err="1"/>
              <a:t>обучающихся</a:t>
            </a:r>
            <a:r>
              <a:rPr lang="en-US" sz="1400" b="1" dirty="0"/>
              <a:t>» 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 err="1"/>
              <a:t>необходимо</a:t>
            </a:r>
            <a:r>
              <a:rPr lang="en-US" sz="1400" dirty="0"/>
              <a:t> </a:t>
            </a:r>
            <a:r>
              <a:rPr lang="en-US" sz="1400" dirty="0" err="1"/>
              <a:t>выбрать</a:t>
            </a:r>
            <a:r>
              <a:rPr lang="en-US" sz="1400" dirty="0"/>
              <a:t> </a:t>
            </a:r>
            <a:r>
              <a:rPr lang="en-US" sz="1400" dirty="0" err="1"/>
              <a:t>вид</a:t>
            </a:r>
            <a:r>
              <a:rPr lang="en-US" sz="1400" dirty="0"/>
              <a:t> </a:t>
            </a:r>
            <a:r>
              <a:rPr lang="en-US" sz="1400" dirty="0" err="1"/>
              <a:t>предмета</a:t>
            </a:r>
            <a:r>
              <a:rPr lang="en-US" sz="1400" dirty="0"/>
              <a:t> </a:t>
            </a:r>
            <a:r>
              <a:rPr lang="en-US" sz="1400" dirty="0" err="1"/>
              <a:t>закупки</a:t>
            </a:r>
            <a:r>
              <a:rPr lang="en-US" sz="1400" dirty="0"/>
              <a:t> </a:t>
            </a:r>
            <a:r>
              <a:rPr lang="ru-RU" sz="1400" dirty="0"/>
              <a:t>«</a:t>
            </a:r>
            <a:r>
              <a:rPr lang="en-US" sz="1400" b="1" dirty="0" err="1"/>
              <a:t>Услуга</a:t>
            </a:r>
            <a:r>
              <a:rPr lang="ru-RU" sz="1400" b="1" dirty="0"/>
              <a:t>»</a:t>
            </a:r>
            <a:r>
              <a:rPr lang="en-US" sz="1400" dirty="0"/>
              <a:t/>
            </a:r>
            <a:br>
              <a:rPr lang="en-US" sz="1400" dirty="0"/>
            </a:br>
            <a:endParaRPr lang="ru-RU" sz="1400" dirty="0"/>
          </a:p>
          <a:p>
            <a:pPr algn="r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r>
              <a:rPr lang="en-US" sz="1400" dirty="0" err="1"/>
              <a:t>Для</a:t>
            </a:r>
            <a:r>
              <a:rPr lang="en-US" sz="1400" dirty="0"/>
              <a:t> </a:t>
            </a:r>
            <a:r>
              <a:rPr lang="en-US" sz="1400" dirty="0" err="1"/>
              <a:t>способа</a:t>
            </a:r>
            <a:r>
              <a:rPr lang="en-US" sz="1400" dirty="0"/>
              <a:t> </a:t>
            </a:r>
            <a:r>
              <a:rPr lang="en-US" sz="1400" b="1" dirty="0"/>
              <a:t>«</a:t>
            </a:r>
            <a:r>
              <a:rPr lang="en-US" sz="1400" b="1" u="sng" dirty="0" err="1"/>
              <a:t>Конкурс</a:t>
            </a:r>
            <a:r>
              <a:rPr lang="en-US" sz="1400" b="1" u="sng" dirty="0"/>
              <a:t> </a:t>
            </a:r>
            <a:r>
              <a:rPr lang="en-US" sz="1400" b="1" u="sng" dirty="0" err="1"/>
              <a:t>по</a:t>
            </a:r>
            <a:r>
              <a:rPr lang="en-US" sz="1400" b="1" u="sng" dirty="0"/>
              <a:t> </a:t>
            </a:r>
            <a:r>
              <a:rPr lang="en-US" sz="1400" b="1" u="sng" dirty="0" err="1"/>
              <a:t>приобретению</a:t>
            </a:r>
            <a:r>
              <a:rPr lang="en-US" sz="1400" b="1" u="sng" dirty="0"/>
              <a:t> </a:t>
            </a:r>
            <a:r>
              <a:rPr lang="en-US" sz="1400" b="1" u="sng" dirty="0" err="1"/>
              <a:t>товаров</a:t>
            </a:r>
            <a:r>
              <a:rPr lang="en-US" sz="1400" b="1" u="sng" dirty="0"/>
              <a:t>, </a:t>
            </a:r>
            <a:r>
              <a:rPr lang="en-US" sz="1400" b="1" u="sng" dirty="0" err="1"/>
              <a:t>связанных</a:t>
            </a:r>
            <a:r>
              <a:rPr lang="en-US" sz="1400" b="1" u="sng" dirty="0"/>
              <a:t> с </a:t>
            </a:r>
            <a:r>
              <a:rPr lang="en-US" sz="1400" b="1" u="sng" dirty="0" err="1"/>
              <a:t>обеспечением</a:t>
            </a:r>
            <a:r>
              <a:rPr lang="en-US" sz="1400" b="1" u="sng" dirty="0"/>
              <a:t> </a:t>
            </a:r>
            <a:r>
              <a:rPr lang="en-US" sz="1400" b="1" u="sng" dirty="0" err="1"/>
              <a:t>питания</a:t>
            </a:r>
            <a:r>
              <a:rPr lang="en-US" sz="1400" b="1" u="sng" dirty="0"/>
              <a:t> </a:t>
            </a:r>
            <a:r>
              <a:rPr lang="en-US" sz="1400" b="1" u="sng" dirty="0" err="1"/>
              <a:t>обучающихся</a:t>
            </a:r>
            <a:r>
              <a:rPr lang="en-US" sz="1400" b="1" dirty="0"/>
              <a:t>» 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 err="1"/>
              <a:t>необходимо</a:t>
            </a:r>
            <a:r>
              <a:rPr lang="en-US" sz="1400" dirty="0"/>
              <a:t> </a:t>
            </a:r>
            <a:r>
              <a:rPr lang="en-US" sz="1400" dirty="0" err="1"/>
              <a:t>выбирать</a:t>
            </a:r>
            <a:r>
              <a:rPr lang="en-US" sz="1400" dirty="0"/>
              <a:t> </a:t>
            </a:r>
            <a:r>
              <a:rPr lang="ru-RU" sz="1400" dirty="0"/>
              <a:t>«</a:t>
            </a:r>
            <a:r>
              <a:rPr lang="en-US" sz="1400" b="1" dirty="0" err="1"/>
              <a:t>Товар</a:t>
            </a:r>
            <a:r>
              <a:rPr lang="ru-RU" sz="1400" b="1" dirty="0"/>
              <a:t>»</a:t>
            </a:r>
            <a:endParaRPr lang="en-US" sz="1400" b="1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BC9F55A7-B0B8-4361-AB6D-C255A1C12DE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" b="6868"/>
          <a:stretch/>
        </p:blipFill>
        <p:spPr>
          <a:xfrm>
            <a:off x="11451432" y="4762"/>
            <a:ext cx="742950" cy="53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52098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71F93E3-6291-4251-9105-F3DC22C27A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8958" y="188897"/>
            <a:ext cx="10352474" cy="583223"/>
          </a:xfrm>
        </p:spPr>
        <p:txBody>
          <a:bodyPr>
            <a:normAutofit fontScale="90000"/>
          </a:bodyPr>
          <a:lstStyle/>
          <a:p>
            <a:r>
              <a:rPr lang="ru-RU" sz="3600" b="1" dirty="0"/>
              <a:t>Организатор. Создание и публикация закупки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4997F9AC-090B-4853-B282-3C163314CC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1157" y="886314"/>
            <a:ext cx="5506392" cy="1671058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AA9BC308-C82B-4589-B600-3A87EB6823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0680" y="994900"/>
            <a:ext cx="4921584" cy="1223851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4F0814AF-A774-4871-9204-7272E82A65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971" y="2159125"/>
            <a:ext cx="6915667" cy="2539749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672F1B4-B508-4008-B954-A20CCCD39B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2070" y="4396137"/>
            <a:ext cx="7172795" cy="2267293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A25F23E-F559-4695-B442-EFE98C615F55}"/>
              </a:ext>
            </a:extLst>
          </p:cNvPr>
          <p:cNvSpPr txBox="1"/>
          <p:nvPr/>
        </p:nvSpPr>
        <p:spPr>
          <a:xfrm>
            <a:off x="7390714" y="2372262"/>
            <a:ext cx="47158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/>
              <a:t>Способ проведения закупки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/>
              <a:t>Тип закупки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/>
              <a:t>Наименование объявления (закупки) на казахском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/>
              <a:t>Наименование объявления (закупки) на русском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4F77580-14EE-40A4-972A-C7CCBA5763C4}"/>
              </a:ext>
            </a:extLst>
          </p:cNvPr>
          <p:cNvSpPr txBox="1"/>
          <p:nvPr/>
        </p:nvSpPr>
        <p:spPr>
          <a:xfrm>
            <a:off x="780394" y="4939769"/>
            <a:ext cx="40124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Вид предмета </a:t>
            </a:r>
            <a:r>
              <a:rPr lang="ru-RU" dirty="0"/>
              <a:t>закупки заполняется автоматически в зависимости </a:t>
            </a:r>
            <a:r>
              <a:rPr lang="ru-RU" b="1" u="sng" dirty="0"/>
              <a:t>от выбранного способа закупки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FF88651F-1E7E-43DB-8113-C5BCDA8FBE9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" b="6868"/>
          <a:stretch/>
        </p:blipFill>
        <p:spPr>
          <a:xfrm>
            <a:off x="11451432" y="4762"/>
            <a:ext cx="742950" cy="53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18950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C6288252-ACC8-4DC6-A4B0-9817FB43DC6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xmlns="" id="{FAE288D4-43F4-47B4-A6D3-C39CBCAD241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xmlns="" id="{FBDF3CAC-203B-47F1-98E4-B44C6CBB1BA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xmlns="" id="{969C5B61-71D7-427C-9504-7AB26782FA8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xmlns="" id="{7BAC2F4C-138A-42EF-B9B2-25B2B5DD11B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xmlns="" id="{6B28596F-6BFC-497F-BA3F-769953C28B4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xmlns="" id="{F790F465-72E5-489B-9815-839A9DB0DDC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EA9D845-D491-4E76-A889-EC084A18C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1213" y="646112"/>
            <a:ext cx="3889515" cy="261619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3600" b="1" dirty="0" err="1"/>
              <a:t>Добавление</a:t>
            </a:r>
            <a:r>
              <a:rPr lang="en-US" sz="3600" b="1" dirty="0"/>
              <a:t> </a:t>
            </a:r>
            <a:r>
              <a:rPr lang="en-US" sz="3600" b="1" dirty="0" err="1"/>
              <a:t>лотов</a:t>
            </a:r>
            <a:r>
              <a:rPr lang="en-US" sz="3600" b="1" dirty="0"/>
              <a:t> в </a:t>
            </a:r>
            <a:r>
              <a:rPr lang="en-US" sz="3600" b="1" dirty="0" err="1"/>
              <a:t>проект</a:t>
            </a:r>
            <a:r>
              <a:rPr lang="en-US" sz="3600" b="1" dirty="0"/>
              <a:t> </a:t>
            </a:r>
            <a:r>
              <a:rPr lang="en-US" sz="3600" b="1" dirty="0" err="1"/>
              <a:t>объявления</a:t>
            </a:r>
            <a:endParaRPr lang="en-US" sz="3600" b="1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40C90FE2-1E03-4FA4-AE86-9E54355B12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9270" y="100106"/>
            <a:ext cx="6781172" cy="3204101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ADC5FE17-3E7B-4E1E-9927-08F415AD34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2109" y="3759245"/>
            <a:ext cx="8606748" cy="2194721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3D46D505-6DAB-46EF-9A8B-63BF9B9D8B4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" b="6868"/>
          <a:stretch/>
        </p:blipFill>
        <p:spPr>
          <a:xfrm>
            <a:off x="11451432" y="4762"/>
            <a:ext cx="742950" cy="53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50169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663486E-63E7-4687-886E-97049B1C7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6050"/>
            <a:ext cx="10515600" cy="758825"/>
          </a:xfrm>
        </p:spPr>
        <p:txBody>
          <a:bodyPr>
            <a:normAutofit/>
          </a:bodyPr>
          <a:lstStyle/>
          <a:p>
            <a:r>
              <a:rPr lang="ru-RU" sz="3600" b="1" dirty="0"/>
              <a:t>Добавление данных по лотам. Услуга.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AAFA9892-D066-4DB9-8308-9AD17A38A5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02" y="904875"/>
            <a:ext cx="11765396" cy="268605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09A0120-19D6-49FE-B5AC-83758C3B04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0675" y="2970794"/>
            <a:ext cx="9763125" cy="3741156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CA2B94FA-0803-4F3A-8644-188814A24174}"/>
              </a:ext>
            </a:extLst>
          </p:cNvPr>
          <p:cNvSpPr/>
          <p:nvPr/>
        </p:nvSpPr>
        <p:spPr>
          <a:xfrm>
            <a:off x="5718757" y="5915025"/>
            <a:ext cx="5534025" cy="2095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5F1130AE-99A6-4809-966B-EBB22DEE89B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" b="6868"/>
          <a:stretch/>
        </p:blipFill>
        <p:spPr>
          <a:xfrm>
            <a:off x="11451432" y="4762"/>
            <a:ext cx="742950" cy="53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60283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FDF3E00-0E3B-4B85-B010-299CA723B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185333"/>
          </a:xfrm>
        </p:spPr>
        <p:txBody>
          <a:bodyPr>
            <a:normAutofit/>
          </a:bodyPr>
          <a:lstStyle/>
          <a:p>
            <a:r>
              <a:rPr lang="ru-RU" b="1"/>
              <a:t>Добавление данных по лотам. Товар.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A50A3D48-C506-4680-904B-3EB6A54024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4311" y="2265094"/>
            <a:ext cx="10412125" cy="229066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C9EE97A-CDA1-42E2-BC4A-8395ED2208A7}"/>
              </a:ext>
            </a:extLst>
          </p:cNvPr>
          <p:cNvSpPr txBox="1"/>
          <p:nvPr/>
        </p:nvSpPr>
        <p:spPr>
          <a:xfrm>
            <a:off x="2352098" y="4765055"/>
            <a:ext cx="8588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dirty="0"/>
              <a:t>Выбрать Условия поставки из выпадающего списка согласно справочника </a:t>
            </a:r>
            <a:r>
              <a:rPr lang="en-US" dirty="0"/>
              <a:t>Incoterms</a:t>
            </a:r>
            <a:endParaRPr lang="ru-RU" dirty="0"/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3CA9B653-77AF-4FE0-B389-05DE8059F64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" b="6868"/>
          <a:stretch/>
        </p:blipFill>
        <p:spPr>
          <a:xfrm>
            <a:off x="11451432" y="4762"/>
            <a:ext cx="742950" cy="53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118104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Другая 5">
      <a:dk1>
        <a:sysClr val="windowText" lastClr="000000"/>
      </a:dk1>
      <a:lt1>
        <a:sysClr val="window" lastClr="FFFFFF"/>
      </a:lt1>
      <a:dk2>
        <a:srgbClr val="212121"/>
      </a:dk2>
      <a:lt2>
        <a:srgbClr val="63696B"/>
      </a:lt2>
      <a:accent1>
        <a:srgbClr val="123D30"/>
      </a:accent1>
      <a:accent2>
        <a:srgbClr val="195241"/>
      </a:accent2>
      <a:accent3>
        <a:srgbClr val="3594B4"/>
      </a:accent3>
      <a:accent4>
        <a:srgbClr val="6063B4"/>
      </a:accent4>
      <a:accent5>
        <a:srgbClr val="D35731"/>
      </a:accent5>
      <a:accent6>
        <a:srgbClr val="EBAC4B"/>
      </a:accent6>
      <a:hlink>
        <a:srgbClr val="65AD30"/>
      </a:hlink>
      <a:folHlink>
        <a:srgbClr val="8ED25B"/>
      </a:folHlink>
    </a:clrScheme>
    <a:fontScheme name="Параллакс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arallax" id="{3388167B-A2EB-4685-9635-1831D9AEF8C4}" vid="{1A9F9826-882C-40B9-8F38-5A3B8CFD19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354</Words>
  <Application>Microsoft Office PowerPoint</Application>
  <PresentationFormat>Произвольный</PresentationFormat>
  <Paragraphs>73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Параллакс</vt:lpstr>
      <vt:lpstr>Проведение закупа в соответствии с Приказом Министра образования и науки РК 08.06.2020 № 235</vt:lpstr>
      <vt:lpstr>Роль «Питание обучающихся»</vt:lpstr>
      <vt:lpstr>Заказчик. Планирование.</vt:lpstr>
      <vt:lpstr>Создание заявки организатору</vt:lpstr>
      <vt:lpstr>Слайд 5</vt:lpstr>
      <vt:lpstr>Организатор. Создание и публикация закупки</vt:lpstr>
      <vt:lpstr>Добавление лотов в проект объявления</vt:lpstr>
      <vt:lpstr>Добавление данных по лотам. Услуга.</vt:lpstr>
      <vt:lpstr>Добавление данных по лотам. Товар.</vt:lpstr>
      <vt:lpstr>Добавление данных по представителям</vt:lpstr>
      <vt:lpstr>Добавление конкурсной комиссии</vt:lpstr>
      <vt:lpstr>Подготовка конкурсной документации</vt:lpstr>
      <vt:lpstr>Конкурсная документация</vt:lpstr>
      <vt:lpstr>Слайд 14</vt:lpstr>
      <vt:lpstr>Документация. Техническое задание (Приложение 3). Услуга</vt:lpstr>
      <vt:lpstr>Документация. Техническое задание (Приложение 3). Товар.</vt:lpstr>
      <vt:lpstr>Публикация объявления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Проведение закупа в соответствии с Приказом Министра образования и науки РК 08.06.2020 № 235</dc:title>
  <dc:creator>Кристина Ергужиева</dc:creator>
  <cp:lastModifiedBy>A.Kauipova</cp:lastModifiedBy>
  <cp:revision>6</cp:revision>
  <dcterms:created xsi:type="dcterms:W3CDTF">2020-06-24T10:54:59Z</dcterms:created>
  <dcterms:modified xsi:type="dcterms:W3CDTF">2020-07-13T05:45:38Z</dcterms:modified>
</cp:coreProperties>
</file>